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62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Estilo claro 2 - Énfasis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09/06/12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tec.cat/serveis/crp/a8930013/capsestudi/noucurri/6univmadrid.pdf" TargetMode="External"/><Relationship Id="rId4" Type="http://schemas.openxmlformats.org/officeDocument/2006/relationships/hyperlink" Target="http://innovacioneducativa.wordpress.com/2009/03/21/evaluacion-por-competencias/" TargetMode="External"/><Relationship Id="rId5" Type="http://schemas.openxmlformats.org/officeDocument/2006/relationships/hyperlink" Target="http://es.scribd.com/doc/17265850/INSTRUMENTOS-DE-EVALUACION-POR-COMPETENCIAS-v-29052009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s.scribd.com/doc/261299/LOE-Competencias-Basica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64168" y="548740"/>
            <a:ext cx="6498158" cy="1724867"/>
          </a:xfrm>
        </p:spPr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64167" y="2767014"/>
            <a:ext cx="6498159" cy="3821657"/>
          </a:xfrm>
        </p:spPr>
        <p:txBody>
          <a:bodyPr>
            <a:normAutofit/>
          </a:bodyPr>
          <a:lstStyle/>
          <a:p>
            <a:endParaRPr lang="es-ES" sz="1600" dirty="0"/>
          </a:p>
          <a:p>
            <a:r>
              <a:rPr lang="es-ES" sz="1600" dirty="0" smtClean="0"/>
              <a:t>La dirección considera que el Centro debería reflexionar sobre la evaluación y en concreto sobre la evaluación de competencias marcada por la LOE.</a:t>
            </a:r>
            <a:endParaRPr lang="es-ES" sz="1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216" y="4443772"/>
            <a:ext cx="4007784" cy="233971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16290"/>
            <a:ext cx="2980120" cy="274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0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TAREA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1600" dirty="0"/>
              <a:t>La dirección del Centro propone a la CCP modificar la evaluación del alumnado. Expone que según la LOE de 2006 debemos trabajar y evaluar por competencias y no </a:t>
            </a:r>
            <a:r>
              <a:rPr lang="es-ES" sz="1600" dirty="0" smtClean="0"/>
              <a:t>sólo ni fundamentalmente por </a:t>
            </a:r>
            <a:r>
              <a:rPr lang="es-ES" sz="1600" dirty="0"/>
              <a:t>contenidos. </a:t>
            </a:r>
            <a:endParaRPr lang="es-ES" sz="1600" dirty="0" smtClean="0"/>
          </a:p>
          <a:p>
            <a:pPr>
              <a:buFont typeface="Wingdings" charset="2"/>
              <a:buChar char="ü"/>
            </a:pPr>
            <a:r>
              <a:rPr lang="es-ES" sz="1600" dirty="0" smtClean="0"/>
              <a:t>Debatir qué, cómo y el por qué de la evaluación</a:t>
            </a:r>
            <a:endParaRPr lang="es-ES" sz="1600" dirty="0"/>
          </a:p>
          <a:p>
            <a:pPr algn="just">
              <a:buFont typeface="Wingdings" charset="2"/>
              <a:buChar char="ü"/>
            </a:pPr>
            <a:r>
              <a:rPr lang="es-ES" sz="1600" dirty="0" smtClean="0"/>
              <a:t>Crear </a:t>
            </a:r>
            <a:r>
              <a:rPr lang="es-ES" sz="1600" dirty="0"/>
              <a:t>una tabla con unos </a:t>
            </a:r>
            <a:r>
              <a:rPr lang="es-ES" sz="1600" dirty="0" err="1"/>
              <a:t>items</a:t>
            </a:r>
            <a:r>
              <a:rPr lang="es-ES" sz="1600" dirty="0"/>
              <a:t> que facilite dicha evaluación</a:t>
            </a:r>
            <a:r>
              <a:rPr lang="es-ES" sz="1600" dirty="0" smtClean="0"/>
              <a:t>.</a:t>
            </a:r>
          </a:p>
          <a:p>
            <a:pPr algn="just">
              <a:buFont typeface="Wingdings" charset="2"/>
              <a:buChar char="ü"/>
            </a:pPr>
            <a:r>
              <a:rPr lang="es-ES" sz="1600" dirty="0" smtClean="0"/>
              <a:t>Colgar dicha tabla en el programa informático del Centro.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70816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PROCESO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1600" dirty="0" smtClean="0"/>
              <a:t>Para realizar la tarea trabajaremos en dos ámbitos: en los departamentos y en la CCP.</a:t>
            </a:r>
          </a:p>
          <a:p>
            <a:pPr marL="0" indent="0" algn="just">
              <a:buNone/>
            </a:pPr>
            <a:r>
              <a:rPr lang="es-ES" sz="1600" dirty="0" smtClean="0"/>
              <a:t>En los Departamentos:</a:t>
            </a:r>
          </a:p>
          <a:p>
            <a:pPr marL="0" indent="0" algn="just">
              <a:buNone/>
            </a:pPr>
            <a:r>
              <a:rPr lang="es-ES" sz="1600" dirty="0" smtClean="0"/>
              <a:t>Discutiremos cómo estamos implementando el desarrollo de las competencias y su evaluación en las aulas y en nuestra materia.</a:t>
            </a:r>
          </a:p>
          <a:p>
            <a:pPr marL="0" indent="0" algn="just">
              <a:buNone/>
            </a:pPr>
            <a:r>
              <a:rPr lang="es-ES" sz="1600" dirty="0" smtClean="0"/>
              <a:t>Abriremos una wiki y en ella iremos compartiendo los acuerdos de los departamentos.</a:t>
            </a:r>
          </a:p>
          <a:p>
            <a:pPr marL="0" indent="0" algn="just">
              <a:buNone/>
            </a:pPr>
            <a:r>
              <a:rPr lang="es-ES" sz="1600" dirty="0" smtClean="0"/>
              <a:t>En CCP:</a:t>
            </a:r>
          </a:p>
          <a:p>
            <a:pPr marL="0" indent="0" algn="just">
              <a:buNone/>
            </a:pPr>
            <a:r>
              <a:rPr lang="es-ES" sz="1600" dirty="0" smtClean="0"/>
              <a:t>En dos reuniones perfilaremos los </a:t>
            </a:r>
            <a:r>
              <a:rPr lang="es-ES" sz="1600" dirty="0" err="1" smtClean="0"/>
              <a:t>items</a:t>
            </a:r>
            <a:r>
              <a:rPr lang="es-ES" sz="1600" dirty="0" smtClean="0"/>
              <a:t> y aprobaremos el documento.</a:t>
            </a:r>
          </a:p>
          <a:p>
            <a:pPr marL="0" indent="0" algn="just">
              <a:buNone/>
            </a:pPr>
            <a:r>
              <a:rPr lang="es-ES" sz="1600" dirty="0" smtClean="0"/>
              <a:t>Como conclusión crearemos un grupo de trabajo para introducir un cambio metodológico y de uso de nuevos recursos en nuestras aulas.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18984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RECURSOS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_tradnl" sz="1600" dirty="0">
              <a:solidFill>
                <a:schemeClr val="tx1"/>
              </a:solidFill>
            </a:endParaRPr>
          </a:p>
          <a:p>
            <a:pPr algn="just"/>
            <a:r>
              <a:rPr lang="es-ES_tradnl" sz="1600" u="sng" dirty="0" smtClean="0">
                <a:solidFill>
                  <a:schemeClr val="tx1"/>
                </a:solidFill>
                <a:hlinkClick r:id="rId2"/>
              </a:rPr>
              <a:t> La competencias básicas según la LOE, legislación española, y la legislación europea:  </a:t>
            </a:r>
            <a:r>
              <a:rPr lang="es-ES_tradnl" sz="1600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s-ES_tradnl" sz="1600" dirty="0">
                <a:solidFill>
                  <a:schemeClr val="tx1"/>
                </a:solidFill>
                <a:hlinkClick r:id="rId2"/>
              </a:rPr>
              <a:t>://es.scribd.com/doc/261299/LOE-Competencias-</a:t>
            </a:r>
            <a:r>
              <a:rPr lang="es-ES_tradnl" sz="1600" dirty="0" smtClean="0">
                <a:solidFill>
                  <a:schemeClr val="tx1"/>
                </a:solidFill>
                <a:hlinkClick r:id="rId2"/>
              </a:rPr>
              <a:t>Basicas</a:t>
            </a:r>
            <a:endParaRPr lang="es-ES_tradnl" sz="1600" dirty="0" smtClean="0">
              <a:solidFill>
                <a:schemeClr val="tx1"/>
              </a:solidFill>
            </a:endParaRPr>
          </a:p>
          <a:p>
            <a:pPr algn="just"/>
            <a:r>
              <a:rPr lang="es-ES_tradnl" sz="1600" dirty="0" smtClean="0">
                <a:solidFill>
                  <a:schemeClr val="tx1"/>
                </a:solidFill>
              </a:rPr>
              <a:t>Presentación: Programación y evaluación </a:t>
            </a:r>
            <a:r>
              <a:rPr lang="es-ES_tradnl" sz="1600" dirty="0">
                <a:solidFill>
                  <a:schemeClr val="tx1"/>
                </a:solidFill>
              </a:rPr>
              <a:t>por </a:t>
            </a:r>
            <a:r>
              <a:rPr lang="es-ES_tradnl" sz="1600" dirty="0" smtClean="0">
                <a:solidFill>
                  <a:schemeClr val="tx1"/>
                </a:solidFill>
              </a:rPr>
              <a:t>competencias: </a:t>
            </a:r>
            <a:r>
              <a:rPr lang="es-ES_tradnl" sz="1600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es-ES_tradnl" sz="1600" dirty="0">
                <a:solidFill>
                  <a:schemeClr val="tx1"/>
                </a:solidFill>
                <a:hlinkClick r:id="rId3"/>
              </a:rPr>
              <a:t>://www.xtec.cat/serveis/crp/a8930013/capsestudi/noucurri/</a:t>
            </a:r>
            <a:r>
              <a:rPr lang="es-ES_tradnl" sz="1600" dirty="0" smtClean="0">
                <a:solidFill>
                  <a:schemeClr val="tx1"/>
                </a:solidFill>
                <a:hlinkClick r:id="rId3"/>
              </a:rPr>
              <a:t>6univmadrid.pdf</a:t>
            </a:r>
            <a:r>
              <a:rPr lang="es-ES_tradnl" sz="1600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es-ES_tradnl" sz="1600" dirty="0" smtClean="0">
                <a:hlinkClick r:id="rId4"/>
              </a:rPr>
              <a:t>Evaluar por competencias los trabajos en grupos: </a:t>
            </a:r>
            <a:r>
              <a:rPr lang="es-ES_tradnl" sz="1600" u="sng" dirty="0" smtClean="0">
                <a:hlinkClick r:id="rId4"/>
              </a:rPr>
              <a:t>http</a:t>
            </a:r>
            <a:r>
              <a:rPr lang="es-ES_tradnl" sz="1600" u="sng" dirty="0">
                <a:hlinkClick r:id="rId4"/>
              </a:rPr>
              <a:t>://innovacioneducativa.wordpress.com/2009/03/21/evaluacion-por-competencias</a:t>
            </a:r>
            <a:r>
              <a:rPr lang="es-ES_tradnl" sz="1600" u="sng" dirty="0" smtClean="0">
                <a:hlinkClick r:id="rId4"/>
              </a:rPr>
              <a:t>/</a:t>
            </a:r>
            <a:r>
              <a:rPr lang="es-ES_tradnl" sz="1600" dirty="0"/>
              <a:t> </a:t>
            </a:r>
          </a:p>
          <a:p>
            <a:pPr algn="just"/>
            <a:r>
              <a:rPr lang="es-ES_tradnl" sz="1600" dirty="0" smtClean="0">
                <a:solidFill>
                  <a:schemeClr val="tx1"/>
                </a:solidFill>
              </a:rPr>
              <a:t>Instrumentos para la evaluación: </a:t>
            </a:r>
            <a:r>
              <a:rPr lang="es-ES_tradnl" sz="1600" dirty="0" smtClean="0">
                <a:solidFill>
                  <a:schemeClr val="tx1"/>
                </a:solidFill>
                <a:hlinkClick r:id="rId5"/>
              </a:rPr>
              <a:t>http</a:t>
            </a:r>
            <a:r>
              <a:rPr lang="es-ES_tradnl" sz="1600" dirty="0">
                <a:solidFill>
                  <a:schemeClr val="tx1"/>
                </a:solidFill>
                <a:hlinkClick r:id="rId5"/>
              </a:rPr>
              <a:t>://es.scribd.com/doc/17265850/INSTRUMENTOS-DE-EVALUACION-POR-COMPETENCIAS-v-</a:t>
            </a:r>
            <a:r>
              <a:rPr lang="es-ES_tradnl" sz="1600" dirty="0" smtClean="0">
                <a:solidFill>
                  <a:schemeClr val="tx1"/>
                </a:solidFill>
                <a:hlinkClick r:id="rId5"/>
              </a:rPr>
              <a:t>29052009</a:t>
            </a:r>
            <a:endParaRPr lang="es-ES_tradnl" sz="1600" dirty="0" smtClean="0">
              <a:solidFill>
                <a:schemeClr val="tx1"/>
              </a:solidFill>
            </a:endParaRPr>
          </a:p>
          <a:p>
            <a:pPr algn="just"/>
            <a:endParaRPr lang="es-ES_tradnl" sz="1600" dirty="0" smtClean="0">
              <a:solidFill>
                <a:schemeClr val="tx1"/>
              </a:solidFill>
            </a:endParaRPr>
          </a:p>
          <a:p>
            <a:pPr algn="just"/>
            <a:endParaRPr lang="es-ES_tradnl" sz="1600" dirty="0" smtClean="0">
              <a:solidFill>
                <a:schemeClr val="tx1"/>
              </a:solidFill>
            </a:endParaRPr>
          </a:p>
          <a:p>
            <a:endParaRPr lang="es-ES_tradnl" sz="1600" dirty="0">
              <a:solidFill>
                <a:schemeClr val="tx1"/>
              </a:solidFill>
            </a:endParaRPr>
          </a:p>
          <a:p>
            <a:endParaRPr lang="es-ES_tradnl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93383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EVALUACIÓN</a:t>
            </a:r>
            <a:endParaRPr lang="es-ES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9807604"/>
              </p:ext>
            </p:extLst>
          </p:nvPr>
        </p:nvGraphicFramePr>
        <p:xfrm>
          <a:off x="549275" y="1600200"/>
          <a:ext cx="8042276" cy="438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569"/>
                <a:gridCol w="2010569"/>
                <a:gridCol w="2010569"/>
                <a:gridCol w="2010569"/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Necesita mejorar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Alcanza los objetivos marcados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Supera los objetivos marcados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Aportaciones</a:t>
                      </a:r>
                      <a:r>
                        <a:rPr lang="es-ES" sz="1600" baseline="0" dirty="0" smtClean="0"/>
                        <a:t> a la wiki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No respetó los plazos</a:t>
                      </a:r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Respetó los plazos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Respetó los plazos</a:t>
                      </a:r>
                      <a:r>
                        <a:rPr lang="es-ES" sz="1400" baseline="0" dirty="0" smtClean="0"/>
                        <a:t> y colaboró con otros departamentos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El documento final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Objetivos no</a:t>
                      </a:r>
                      <a:r>
                        <a:rPr lang="es-ES" sz="1400" baseline="0" dirty="0" smtClean="0"/>
                        <a:t> específicos</a:t>
                      </a:r>
                      <a:endParaRPr lang="es-ES" sz="1400" dirty="0" smtClean="0"/>
                    </a:p>
                    <a:p>
                      <a:endParaRPr lang="es-ES" sz="1400" dirty="0" smtClean="0"/>
                    </a:p>
                    <a:p>
                      <a:r>
                        <a:rPr lang="es-ES" sz="1400" dirty="0" err="1" smtClean="0"/>
                        <a:t>Items</a:t>
                      </a:r>
                      <a:r>
                        <a:rPr lang="es-ES" sz="1400" dirty="0" smtClean="0"/>
                        <a:t> no concretos</a:t>
                      </a:r>
                    </a:p>
                    <a:p>
                      <a:endParaRPr lang="es-ES" sz="1400" dirty="0" smtClean="0"/>
                    </a:p>
                    <a:p>
                      <a:endParaRPr lang="es-ES" sz="1400" dirty="0" smtClean="0"/>
                    </a:p>
                    <a:p>
                      <a:r>
                        <a:rPr lang="es-ES" sz="1400" dirty="0" smtClean="0"/>
                        <a:t>Inexistencia de referencias metodológicas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Objetivos claros</a:t>
                      </a:r>
                    </a:p>
                    <a:p>
                      <a:endParaRPr lang="es-ES" sz="1400" dirty="0" smtClean="0"/>
                    </a:p>
                    <a:p>
                      <a:endParaRPr lang="es-ES" sz="1400" dirty="0" smtClean="0"/>
                    </a:p>
                    <a:p>
                      <a:r>
                        <a:rPr lang="es-ES" sz="1400" dirty="0" err="1" smtClean="0"/>
                        <a:t>Items</a:t>
                      </a:r>
                      <a:r>
                        <a:rPr lang="es-ES" sz="1400" dirty="0" smtClean="0"/>
                        <a:t> claros</a:t>
                      </a:r>
                    </a:p>
                    <a:p>
                      <a:endParaRPr lang="es-ES" sz="1400" dirty="0" smtClean="0"/>
                    </a:p>
                    <a:p>
                      <a:endParaRPr lang="es-ES" sz="1400" dirty="0" smtClean="0"/>
                    </a:p>
                    <a:p>
                      <a:r>
                        <a:rPr lang="es-ES" sz="1400" dirty="0" smtClean="0"/>
                        <a:t>Referencias metodológicas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Aportaciones metodológicas relacionadas con la evaluación y marcando los recursos que usaremos para desarrollar eses objetivos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No logramos elaborar el documento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Elaboramos el documento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Comenzamos a modificar nuestra práctica educativa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603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1600" dirty="0" smtClean="0"/>
              <a:t>El alumnado debe tener claro de qué va a ser evaluado y con qué </a:t>
            </a:r>
            <a:r>
              <a:rPr lang="es-ES" sz="1600" dirty="0" err="1" smtClean="0"/>
              <a:t>items</a:t>
            </a:r>
            <a:r>
              <a:rPr lang="es-ES" sz="1600" dirty="0" smtClean="0"/>
              <a:t>.</a:t>
            </a:r>
          </a:p>
          <a:p>
            <a:pPr algn="just"/>
            <a:r>
              <a:rPr lang="es-ES" sz="1600" dirty="0" smtClean="0"/>
              <a:t>La escuela no puede quedar fuera de los movimientos de la sociedad.</a:t>
            </a:r>
          </a:p>
          <a:p>
            <a:pPr algn="just"/>
            <a:r>
              <a:rPr lang="es-ES" sz="1600" dirty="0" smtClean="0"/>
              <a:t>El mundo de la empresa necesita personas independientes, creativas y en constante transformación. La escuela tiene que formarlos. No podemos quedar desconectados o nuestra función no tendrá sentido</a:t>
            </a:r>
            <a:r>
              <a:rPr lang="es-ES" sz="1600" dirty="0" smtClean="0"/>
              <a:t>.</a:t>
            </a:r>
          </a:p>
          <a:p>
            <a:pPr algn="just"/>
            <a:r>
              <a:rPr lang="es-ES" sz="1600" dirty="0"/>
              <a:t>Debemos tener en cuenta que la evaluación es una pieza de un </a:t>
            </a:r>
            <a:r>
              <a:rPr lang="es-ES" sz="1600" dirty="0" err="1"/>
              <a:t>puzzle</a:t>
            </a:r>
            <a:r>
              <a:rPr lang="es-ES" sz="1600" dirty="0"/>
              <a:t> nuevo: ir introduciendo en nuestro centro un nuevo modo de trabajo: muy rico para toda la comunidad educativa.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444293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GU</a:t>
            </a:r>
            <a:r>
              <a:rPr lang="es-ES" dirty="0" smtClean="0"/>
              <a:t>ÍA DIDÁCTICA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s-ES" sz="1600" dirty="0" smtClean="0"/>
              <a:t>El trabajo desarrollado en los departamentos debe durar dos sesiones</a:t>
            </a:r>
          </a:p>
          <a:p>
            <a:pPr>
              <a:buFont typeface="Wingdings" charset="2"/>
              <a:buChar char="Ø"/>
            </a:pPr>
            <a:r>
              <a:rPr lang="es-ES" sz="1600" dirty="0" smtClean="0"/>
              <a:t>El trabajo de la CCP tambi</a:t>
            </a:r>
            <a:r>
              <a:rPr lang="es-ES" sz="1600" dirty="0" smtClean="0"/>
              <a:t>én debemos desarrollarlo en dos sesiones máximo tres.</a:t>
            </a:r>
          </a:p>
          <a:p>
            <a:pPr>
              <a:buFont typeface="Wingdings" charset="2"/>
              <a:buChar char="Ø"/>
            </a:pPr>
            <a:r>
              <a:rPr lang="es-ES" sz="1600" dirty="0" smtClean="0"/>
              <a:t>En las aportaciones a la wiki debemos ser </a:t>
            </a:r>
            <a:r>
              <a:rPr lang="es-ES" sz="1600" dirty="0" err="1" smtClean="0"/>
              <a:t>respectuos@s</a:t>
            </a:r>
            <a:r>
              <a:rPr lang="es-ES" sz="1600" dirty="0" smtClean="0"/>
              <a:t>, no debemos borrar otras opiniones … es un trabajo colaborativo en el que </a:t>
            </a:r>
            <a:r>
              <a:rPr lang="es-ES" sz="1600" dirty="0" err="1" smtClean="0"/>
              <a:t>tod@s</a:t>
            </a:r>
            <a:r>
              <a:rPr lang="es-ES" sz="1600" dirty="0" smtClean="0"/>
              <a:t> dejamos lo mejor que tenemos.</a:t>
            </a:r>
          </a:p>
          <a:p>
            <a:pPr>
              <a:buFont typeface="Wingdings" charset="2"/>
              <a:buChar char="Ø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28267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sa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Brisa.thmx</Template>
  <TotalTime>237</TotalTime>
  <Words>503</Words>
  <Application>Microsoft Macintosh PowerPoint</Application>
  <PresentationFormat>Presentación en pantalla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Brisa</vt:lpstr>
      <vt:lpstr>INTRODUCCIÓN</vt:lpstr>
      <vt:lpstr>TAREA</vt:lpstr>
      <vt:lpstr>PROCESO</vt:lpstr>
      <vt:lpstr>RECURSOS</vt:lpstr>
      <vt:lpstr>EVALUACIÓN</vt:lpstr>
      <vt:lpstr>CONCLUSIÓN</vt:lpstr>
      <vt:lpstr>GUÍA DIDÁCTICA</vt:lpstr>
    </vt:vector>
  </TitlesOfParts>
  <Company>IES Agra do Orzán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</dc:title>
  <dc:creator>Dores Fdez López</dc:creator>
  <cp:lastModifiedBy>Dores Fdez López</cp:lastModifiedBy>
  <cp:revision>13</cp:revision>
  <dcterms:created xsi:type="dcterms:W3CDTF">2012-06-07T16:57:37Z</dcterms:created>
  <dcterms:modified xsi:type="dcterms:W3CDTF">2012-06-09T17:41:00Z</dcterms:modified>
</cp:coreProperties>
</file>